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71" r:id="rId3"/>
    <p:sldId id="272" r:id="rId4"/>
    <p:sldId id="257" r:id="rId5"/>
    <p:sldId id="260" r:id="rId6"/>
    <p:sldId id="261" r:id="rId7"/>
    <p:sldId id="270" r:id="rId8"/>
    <p:sldId id="263" r:id="rId9"/>
    <p:sldId id="264" r:id="rId10"/>
    <p:sldId id="265" r:id="rId11"/>
    <p:sldId id="266" r:id="rId12"/>
    <p:sldId id="268" r:id="rId13"/>
    <p:sldId id="269" r:id="rId14"/>
    <p:sldId id="259" r:id="rId15"/>
    <p:sldId id="267" r:id="rId16"/>
    <p:sldId id="262" r:id="rId17"/>
    <p:sldId id="282" r:id="rId18"/>
    <p:sldId id="283" r:id="rId19"/>
    <p:sldId id="284" r:id="rId20"/>
    <p:sldId id="285" r:id="rId21"/>
    <p:sldId id="286" r:id="rId22"/>
    <p:sldId id="287" r:id="rId23"/>
    <p:sldId id="299" r:id="rId24"/>
    <p:sldId id="300" r:id="rId25"/>
    <p:sldId id="301" r:id="rId26"/>
    <p:sldId id="302" r:id="rId27"/>
    <p:sldId id="304" r:id="rId28"/>
    <p:sldId id="274" r:id="rId29"/>
    <p:sldId id="276" r:id="rId30"/>
    <p:sldId id="278" r:id="rId31"/>
    <p:sldId id="279" r:id="rId32"/>
    <p:sldId id="281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95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BF93-C0BB-4775-9A73-00301953536B}" type="datetimeFigureOut">
              <a:rPr lang="en-US" smtClean="0"/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FC05-DD95-4099-8D41-1BB7351DED3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BF93-C0BB-4775-9A73-00301953536B}" type="datetimeFigureOut">
              <a:rPr lang="en-US" smtClean="0"/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FC05-DD95-4099-8D41-1BB7351DED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BF93-C0BB-4775-9A73-00301953536B}" type="datetimeFigureOut">
              <a:rPr lang="en-US" smtClean="0"/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FC05-DD95-4099-8D41-1BB7351DED3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BF93-C0BB-4775-9A73-00301953536B}" type="datetimeFigureOut">
              <a:rPr lang="en-US" smtClean="0"/>
              <a:t>10/16/2012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FC05-DD95-4099-8D41-1BB7351DED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BF93-C0BB-4775-9A73-00301953536B}" type="datetimeFigureOut">
              <a:rPr lang="en-US" smtClean="0"/>
              <a:t>10/16/2012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FC05-DD95-4099-8D41-1BB7351DED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BF93-C0BB-4775-9A73-00301953536B}" type="datetimeFigureOut">
              <a:rPr lang="en-US" smtClean="0"/>
              <a:t>10/16/2012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FC05-DD95-4099-8D41-1BB7351DED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BF93-C0BB-4775-9A73-00301953536B}" type="datetimeFigureOut">
              <a:rPr lang="en-US" smtClean="0"/>
              <a:t>10/16/2012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FC05-DD95-4099-8D41-1BB7351DED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BF93-C0BB-4775-9A73-00301953536B}" type="datetimeFigureOut">
              <a:rPr lang="en-US" smtClean="0"/>
              <a:t>10/16/2012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FC05-DD95-4099-8D41-1BB7351DED3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A02BF93-C0BB-4775-9A73-00301953536B}" type="datetimeFigureOut">
              <a:rPr lang="en-US" smtClean="0"/>
              <a:t>10/16/2012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D832FC05-DD95-4099-8D41-1BB7351DED3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BF93-C0BB-4775-9A73-00301953536B}" type="datetimeFigureOut">
              <a:rPr lang="en-US" smtClean="0"/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FC05-DD95-4099-8D41-1BB7351DED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2BF93-C0BB-4775-9A73-00301953536B}" type="datetimeFigureOut">
              <a:rPr lang="en-US" smtClean="0"/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32FC05-DD95-4099-8D41-1BB7351DED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A02BF93-C0BB-4775-9A73-00301953536B}" type="datetimeFigureOut">
              <a:rPr lang="en-US" smtClean="0"/>
              <a:t>10/16/2012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832FC05-DD95-4099-8D41-1BB7351DED3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idrange.com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xas400.com:82/wiki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ngbackas400.com/" TargetMode="External"/><Relationship Id="rId2" Type="http://schemas.openxmlformats.org/officeDocument/2006/relationships/hyperlink" Target="http://www.i4everyone.com/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exas400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COMMON 2012 Recap</a:t>
            </a:r>
            <a:br>
              <a:rPr lang="en-US" dirty="0" smtClean="0"/>
            </a:br>
            <a:r>
              <a:rPr lang="en-US" dirty="0" smtClean="0"/>
              <a:t>Anaheim, </a:t>
            </a:r>
            <a:r>
              <a:rPr lang="en-US" dirty="0" err="1" smtClean="0"/>
              <a:t>Ca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David Mount</a:t>
            </a:r>
          </a:p>
          <a:p>
            <a:r>
              <a:rPr lang="en-US" dirty="0" smtClean="0"/>
              <a:t>Owner, texAS400 Computer Consulting</a:t>
            </a:r>
          </a:p>
          <a:p>
            <a:r>
              <a:rPr lang="en-US" dirty="0" smtClean="0"/>
              <a:t>www.texas400.com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30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Accidental Advocate for Common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Normal presenter at MMSA is an expert on the subject matter</a:t>
            </a:r>
          </a:p>
          <a:p>
            <a:r>
              <a:rPr lang="en-US" dirty="0" smtClean="0"/>
              <a:t>I was lucky winner of MMSA trip to Common Conference May 6-9, 2012 in Anaheim, CA at the Disneyland Resort </a:t>
            </a:r>
          </a:p>
          <a:p>
            <a:r>
              <a:rPr lang="en-US" dirty="0" smtClean="0"/>
              <a:t>Cost of a conference is around $1,300</a:t>
            </a:r>
          </a:p>
          <a:p>
            <a:r>
              <a:rPr lang="en-US" dirty="0" smtClean="0"/>
              <a:t>My first Common Conference</a:t>
            </a:r>
          </a:p>
          <a:p>
            <a:r>
              <a:rPr lang="en-US" dirty="0" smtClean="0"/>
              <a:t>4 days of presentations </a:t>
            </a:r>
          </a:p>
          <a:p>
            <a:r>
              <a:rPr lang="en-US" dirty="0" smtClean="0"/>
              <a:t>A dozen or so concurrent presentations</a:t>
            </a:r>
          </a:p>
          <a:p>
            <a:r>
              <a:rPr lang="en-US" dirty="0" smtClean="0"/>
              <a:t>Some presentations in ballrooms, some in small classrooms </a:t>
            </a:r>
          </a:p>
          <a:p>
            <a:r>
              <a:rPr lang="en-US" dirty="0" smtClean="0"/>
              <a:t>Vendor exhibition hall with all the usual suspects</a:t>
            </a:r>
          </a:p>
          <a:p>
            <a:r>
              <a:rPr lang="en-US" dirty="0" smtClean="0"/>
              <a:t>Free lunch (cocktail party food) in exhibition hall as a way to see vendors and mingle with attendees</a:t>
            </a:r>
          </a:p>
          <a:p>
            <a:r>
              <a:rPr lang="en-US" dirty="0" smtClean="0"/>
              <a:t>Final evening included an outdoor Bar-B-Q with C&amp;W band</a:t>
            </a:r>
            <a:r>
              <a:rPr lang="en-US" dirty="0"/>
              <a:t>	</a:t>
            </a:r>
            <a:endParaRPr lang="en-US" dirty="0" smtClean="0"/>
          </a:p>
          <a:p>
            <a:r>
              <a:rPr lang="en-US" dirty="0" smtClean="0"/>
              <a:t>Middle aged geeks everywhere</a:t>
            </a:r>
          </a:p>
          <a:p>
            <a:r>
              <a:rPr lang="en-US" dirty="0" smtClean="0"/>
              <a:t>Note – about 35 slides in this presentation</a:t>
            </a:r>
          </a:p>
          <a:p>
            <a:r>
              <a:rPr lang="en-US" dirty="0" smtClean="0"/>
              <a:t>Will try to demo the Wikis and </a:t>
            </a:r>
            <a:r>
              <a:rPr lang="en-US" dirty="0" err="1" smtClean="0"/>
              <a:t>SoapUI</a:t>
            </a:r>
            <a:r>
              <a:rPr lang="en-US" dirty="0" smtClean="0"/>
              <a:t> </a:t>
            </a:r>
          </a:p>
          <a:p>
            <a:pPr marL="11887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49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Reinvigorating Experience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Spend 4 days with AS/400 users and experts</a:t>
            </a:r>
          </a:p>
          <a:p>
            <a:r>
              <a:rPr lang="en-US" dirty="0" smtClean="0"/>
              <a:t>See presentations on topics near and dear to you</a:t>
            </a:r>
          </a:p>
          <a:p>
            <a:r>
              <a:rPr lang="en-US" dirty="0" smtClean="0"/>
              <a:t>See presentations on topics that you have a casual curiosity about (but no time to learn about)</a:t>
            </a:r>
          </a:p>
          <a:p>
            <a:r>
              <a:rPr lang="en-US" dirty="0" smtClean="0"/>
              <a:t>Like going to 20 MMSA meetings in a row (but in a good way)</a:t>
            </a:r>
          </a:p>
          <a:p>
            <a:r>
              <a:rPr lang="en-US" dirty="0" smtClean="0"/>
              <a:t>For me, the worst presentation usually has a couple of ideas that make it worth hearing</a:t>
            </a:r>
          </a:p>
          <a:p>
            <a:r>
              <a:rPr lang="en-US" dirty="0" smtClean="0"/>
              <a:t>Most of these presentations have lots of really good information</a:t>
            </a:r>
          </a:p>
          <a:p>
            <a:r>
              <a:rPr lang="en-US" dirty="0" smtClean="0"/>
              <a:t>Get to see the movers and shakers of the AS/400 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77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 Session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In Grand Ballroom</a:t>
            </a:r>
          </a:p>
          <a:p>
            <a:pPr lvl="1"/>
            <a:r>
              <a:rPr lang="en-US" sz="1600" dirty="0" smtClean="0"/>
              <a:t>About 2 hours </a:t>
            </a:r>
          </a:p>
          <a:p>
            <a:r>
              <a:rPr lang="en-US" sz="2000" dirty="0" smtClean="0"/>
              <a:t>Common President, Pete </a:t>
            </a:r>
            <a:r>
              <a:rPr lang="en-US" sz="2000" dirty="0" err="1" smtClean="0"/>
              <a:t>Massiello</a:t>
            </a:r>
            <a:endParaRPr lang="en-US" sz="2000" dirty="0" smtClean="0"/>
          </a:p>
          <a:p>
            <a:pPr lvl="1"/>
            <a:r>
              <a:rPr lang="en-US" sz="2000" dirty="0" smtClean="0"/>
              <a:t>Welcome presentation by Pete</a:t>
            </a:r>
          </a:p>
          <a:p>
            <a:pPr lvl="1"/>
            <a:r>
              <a:rPr lang="en-US" sz="2000" dirty="0" smtClean="0"/>
              <a:t>Pete is in NY area</a:t>
            </a:r>
          </a:p>
          <a:p>
            <a:pPr marL="57150" indent="0">
              <a:buNone/>
            </a:pPr>
            <a:endParaRPr lang="en-US" sz="2000" dirty="0" smtClean="0"/>
          </a:p>
          <a:p>
            <a:pPr marL="400050"/>
            <a:r>
              <a:rPr lang="en-US" sz="2000" dirty="0" smtClean="0"/>
              <a:t>Slide presentation by IBM </a:t>
            </a:r>
          </a:p>
          <a:p>
            <a:pPr marL="400050"/>
            <a:endParaRPr lang="en-US" sz="2000" dirty="0"/>
          </a:p>
          <a:p>
            <a:pPr marL="400050"/>
            <a:r>
              <a:rPr lang="en-US" sz="2000" dirty="0" smtClean="0"/>
              <a:t>Presentation by Disney</a:t>
            </a:r>
          </a:p>
          <a:p>
            <a:pPr marL="692658" lvl="1"/>
            <a:r>
              <a:rPr lang="en-US" sz="1600" dirty="0" smtClean="0"/>
              <a:t>One hour business motivational speech</a:t>
            </a:r>
          </a:p>
          <a:p>
            <a:pPr marL="692658" lvl="1"/>
            <a:r>
              <a:rPr lang="en-US" sz="1600" dirty="0" smtClean="0"/>
              <a:t>Topic was “why Disney is successful”</a:t>
            </a:r>
          </a:p>
          <a:p>
            <a:pPr marL="57150" indent="0">
              <a:buNone/>
            </a:pPr>
            <a:endParaRPr lang="en-US" sz="2000" dirty="0" smtClean="0"/>
          </a:p>
          <a:p>
            <a:pPr marL="571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36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What’s Hot, What’s Not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Mentioned Often</a:t>
            </a:r>
          </a:p>
          <a:p>
            <a:pPr lvl="1"/>
            <a:r>
              <a:rPr lang="en-US" dirty="0" err="1" smtClean="0"/>
              <a:t>php</a:t>
            </a:r>
            <a:endParaRPr lang="en-US" dirty="0" smtClean="0"/>
          </a:p>
          <a:p>
            <a:pPr lvl="1"/>
            <a:r>
              <a:rPr lang="en-US" dirty="0" smtClean="0"/>
              <a:t>Functions that use Java objects</a:t>
            </a:r>
          </a:p>
          <a:p>
            <a:pPr lvl="1"/>
            <a:r>
              <a:rPr lang="en-US" dirty="0" smtClean="0"/>
              <a:t>Open source (</a:t>
            </a:r>
            <a:r>
              <a:rPr lang="en-US" dirty="0" err="1" smtClean="0"/>
              <a:t>php</a:t>
            </a:r>
            <a:r>
              <a:rPr lang="en-US" dirty="0" smtClean="0"/>
              <a:t> and Java) </a:t>
            </a:r>
          </a:p>
          <a:p>
            <a:pPr lvl="1"/>
            <a:r>
              <a:rPr lang="en-US" dirty="0" smtClean="0"/>
              <a:t>IBM i</a:t>
            </a:r>
          </a:p>
          <a:p>
            <a:pPr lvl="1"/>
            <a:r>
              <a:rPr lang="en-US" dirty="0" smtClean="0"/>
              <a:t>Mobile Apps</a:t>
            </a:r>
          </a:p>
          <a:p>
            <a:pPr lvl="1"/>
            <a:r>
              <a:rPr lang="en-US" dirty="0" smtClean="0"/>
              <a:t>“Modernize” your system</a:t>
            </a:r>
          </a:p>
          <a:p>
            <a:pPr lvl="1"/>
            <a:r>
              <a:rPr lang="en-US" dirty="0" smtClean="0"/>
              <a:t>Aaron Bartell and Scott </a:t>
            </a:r>
            <a:r>
              <a:rPr lang="en-US" dirty="0" err="1" smtClean="0"/>
              <a:t>Klement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>	</a:t>
            </a:r>
            <a:endParaRPr lang="en-US" dirty="0" smtClean="0"/>
          </a:p>
          <a:p>
            <a:pPr marL="57150" indent="0">
              <a:buNone/>
            </a:pPr>
            <a:r>
              <a:rPr lang="en-US" dirty="0" smtClean="0"/>
              <a:t>Not mentioned</a:t>
            </a:r>
          </a:p>
          <a:p>
            <a:pPr marL="514350" indent="-457200"/>
            <a:r>
              <a:rPr lang="en-US" dirty="0" smtClean="0"/>
              <a:t>EGL</a:t>
            </a:r>
          </a:p>
          <a:p>
            <a:pPr marL="514350" indent="-457200"/>
            <a:r>
              <a:rPr lang="en-US" dirty="0" smtClean="0"/>
              <a:t>Cobol</a:t>
            </a:r>
          </a:p>
          <a:p>
            <a:pPr marL="57150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4283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Presenters You May Know</a:t>
            </a:r>
            <a:br>
              <a:rPr lang="en-US" dirty="0" smtClean="0"/>
            </a:b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Scott </a:t>
            </a:r>
            <a:r>
              <a:rPr lang="en-US" dirty="0" err="1" smtClean="0"/>
              <a:t>Klement</a:t>
            </a:r>
            <a:endParaRPr lang="en-US" dirty="0" smtClean="0"/>
          </a:p>
          <a:p>
            <a:r>
              <a:rPr lang="en-US" dirty="0" smtClean="0"/>
              <a:t>Jon Paris and Susan </a:t>
            </a:r>
            <a:r>
              <a:rPr lang="en-US" dirty="0" err="1" smtClean="0"/>
              <a:t>Ganter</a:t>
            </a:r>
            <a:r>
              <a:rPr lang="en-US" dirty="0" smtClean="0"/>
              <a:t> (Partner400)</a:t>
            </a:r>
          </a:p>
          <a:p>
            <a:r>
              <a:rPr lang="en-US" dirty="0" smtClean="0"/>
              <a:t>Richard J Schoen (RJS Software)</a:t>
            </a:r>
          </a:p>
          <a:p>
            <a:r>
              <a:rPr lang="en-US" dirty="0" smtClean="0"/>
              <a:t>David Gibbs (Host of </a:t>
            </a:r>
            <a:r>
              <a:rPr lang="en-US" dirty="0" smtClean="0">
                <a:hlinkClick r:id="rId2"/>
              </a:rPr>
              <a:t>www.midrange.com</a:t>
            </a:r>
            <a:r>
              <a:rPr lang="en-US" dirty="0" smtClean="0"/>
              <a:t>)</a:t>
            </a:r>
          </a:p>
          <a:p>
            <a:r>
              <a:rPr lang="en-US" dirty="0" smtClean="0"/>
              <a:t>Trevor Perry (Former president of MMSA)</a:t>
            </a:r>
          </a:p>
          <a:p>
            <a:r>
              <a:rPr lang="en-US" dirty="0" smtClean="0"/>
              <a:t>Charles </a:t>
            </a:r>
            <a:r>
              <a:rPr lang="en-US" dirty="0" err="1" smtClean="0"/>
              <a:t>Guarino</a:t>
            </a:r>
            <a:r>
              <a:rPr lang="en-US" dirty="0" smtClean="0"/>
              <a:t> (Central Park Data Systems)</a:t>
            </a:r>
          </a:p>
          <a:p>
            <a:r>
              <a:rPr lang="en-US" dirty="0" smtClean="0"/>
              <a:t>Bruce Vining (API expert and author)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96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Peoples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Paul </a:t>
            </a:r>
            <a:r>
              <a:rPr lang="en-US" dirty="0" err="1" smtClean="0"/>
              <a:t>Tuohy’s</a:t>
            </a:r>
            <a:r>
              <a:rPr lang="en-US" dirty="0" smtClean="0"/>
              <a:t> presentation to MMSA </a:t>
            </a:r>
          </a:p>
          <a:p>
            <a:pPr lvl="1"/>
            <a:r>
              <a:rPr lang="en-US" dirty="0" smtClean="0"/>
              <a:t>He referred to OPO rather than OOP</a:t>
            </a:r>
          </a:p>
          <a:p>
            <a:pPr lvl="1"/>
            <a:r>
              <a:rPr lang="en-US" dirty="0" smtClean="0"/>
              <a:t>Other People’s Objects </a:t>
            </a:r>
            <a:r>
              <a:rPr lang="en-US" dirty="0" err="1" smtClean="0"/>
              <a:t>vs</a:t>
            </a:r>
            <a:r>
              <a:rPr lang="en-US" dirty="0" smtClean="0"/>
              <a:t> Object Oriented Programming</a:t>
            </a:r>
          </a:p>
          <a:p>
            <a:r>
              <a:rPr lang="en-US" dirty="0" smtClean="0"/>
              <a:t>I’ve spent 12 years avoiding Java</a:t>
            </a:r>
          </a:p>
          <a:p>
            <a:r>
              <a:rPr lang="en-US" dirty="0" smtClean="0"/>
              <a:t>ILE gives up ability to call Java objects</a:t>
            </a:r>
          </a:p>
          <a:p>
            <a:r>
              <a:rPr lang="en-US" dirty="0" smtClean="0"/>
              <a:t>Opens door to using Open Source code</a:t>
            </a:r>
          </a:p>
          <a:p>
            <a:pPr lvl="1"/>
            <a:r>
              <a:rPr lang="en-US" dirty="0" smtClean="0"/>
              <a:t>Poi.apache.com for Excel Spreadsheets</a:t>
            </a:r>
          </a:p>
          <a:p>
            <a:pPr lvl="1"/>
            <a:r>
              <a:rPr lang="en-US" dirty="0" smtClean="0"/>
              <a:t>JDBC drivers to talk to databases</a:t>
            </a:r>
          </a:p>
          <a:p>
            <a:pPr lvl="1"/>
            <a:r>
              <a:rPr lang="en-US" dirty="0" smtClean="0"/>
              <a:t>Jasper reports to mimic Crystal Reports</a:t>
            </a:r>
          </a:p>
          <a:p>
            <a:pPr lvl="1"/>
            <a:r>
              <a:rPr lang="en-US" dirty="0" smtClean="0"/>
              <a:t>Ruby on Rails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8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Scott </a:t>
            </a:r>
            <a:r>
              <a:rPr lang="en-US" dirty="0" err="1" smtClean="0"/>
              <a:t>Klement</a:t>
            </a:r>
            <a:r>
              <a:rPr lang="en-US" dirty="0" smtClean="0"/>
              <a:t> Presentations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57600"/>
          </a:xfrm>
        </p:spPr>
        <p:txBody>
          <a:bodyPr/>
          <a:lstStyle/>
          <a:p>
            <a:r>
              <a:rPr lang="en-US" dirty="0" smtClean="0"/>
              <a:t>Accessing IFS from RPG</a:t>
            </a:r>
          </a:p>
          <a:p>
            <a:r>
              <a:rPr lang="en-US" dirty="0" smtClean="0"/>
              <a:t>Consuming Web Services</a:t>
            </a:r>
          </a:p>
          <a:p>
            <a:r>
              <a:rPr lang="en-US" dirty="0" smtClean="0"/>
              <a:t>Excel Spreadsheets</a:t>
            </a:r>
          </a:p>
          <a:p>
            <a:r>
              <a:rPr lang="en-US" dirty="0" smtClean="0"/>
              <a:t>External Databases</a:t>
            </a:r>
          </a:p>
          <a:p>
            <a:r>
              <a:rPr lang="en-US" dirty="0" smtClean="0"/>
              <a:t>RPG Does TCP/IP</a:t>
            </a:r>
          </a:p>
          <a:p>
            <a:r>
              <a:rPr lang="en-US" dirty="0" smtClean="0"/>
              <a:t>RPG User Defined Functions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87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Accessing IFS from RPG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use API’s to:</a:t>
            </a:r>
          </a:p>
          <a:p>
            <a:pPr lvl="1"/>
            <a:r>
              <a:rPr lang="en-US" dirty="0" smtClean="0"/>
              <a:t>Open IFS file</a:t>
            </a:r>
          </a:p>
          <a:p>
            <a:pPr lvl="1"/>
            <a:r>
              <a:rPr lang="en-US" dirty="0" smtClean="0"/>
              <a:t>Read IFS file</a:t>
            </a:r>
          </a:p>
          <a:p>
            <a:pPr lvl="1"/>
            <a:r>
              <a:rPr lang="en-US" dirty="0" smtClean="0"/>
              <a:t>Write to IFS file</a:t>
            </a:r>
          </a:p>
          <a:p>
            <a:pPr lvl="1"/>
            <a:r>
              <a:rPr lang="en-US" dirty="0" smtClean="0"/>
              <a:t>Get directory of IFS folder</a:t>
            </a:r>
          </a:p>
          <a:p>
            <a:pPr lvl="1"/>
            <a:r>
              <a:rPr lang="en-US" dirty="0" smtClean="0"/>
              <a:t>Check for object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74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Consuming Web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Most exciting concept at conference for me	</a:t>
            </a:r>
          </a:p>
          <a:p>
            <a:pPr lvl="1"/>
            <a:r>
              <a:rPr lang="en-US" dirty="0" smtClean="0"/>
              <a:t>More on this later</a:t>
            </a:r>
          </a:p>
          <a:p>
            <a:r>
              <a:rPr lang="en-US" dirty="0" smtClean="0"/>
              <a:t>Free access to Scott’s HTTPAPI program</a:t>
            </a:r>
          </a:p>
          <a:p>
            <a:r>
              <a:rPr lang="en-US" dirty="0" smtClean="0"/>
              <a:t>Use RPG to retrieve information using web services</a:t>
            </a:r>
          </a:p>
          <a:p>
            <a:pPr lvl="1"/>
            <a:r>
              <a:rPr lang="en-US" dirty="0" smtClean="0"/>
              <a:t>UPS Tracking Info program included</a:t>
            </a:r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(requires free UPS user ID from UPS web site)</a:t>
            </a:r>
          </a:p>
          <a:p>
            <a:pPr lvl="1"/>
            <a:r>
              <a:rPr lang="en-US" dirty="0" smtClean="0"/>
              <a:t>At </a:t>
            </a:r>
            <a:r>
              <a:rPr lang="en-US" dirty="0" err="1" smtClean="0"/>
              <a:t>Klement</a:t>
            </a:r>
            <a:r>
              <a:rPr lang="en-US" dirty="0" smtClean="0"/>
              <a:t> Sausage, green screen login screen includes the 5 day weather forecast</a:t>
            </a:r>
          </a:p>
          <a:p>
            <a:pPr marL="514350" indent="-457200"/>
            <a:r>
              <a:rPr lang="en-US" dirty="0" smtClean="0">
                <a:solidFill>
                  <a:srgbClr val="FF0000"/>
                </a:solidFill>
              </a:rPr>
              <a:t>SOAPUI overview</a:t>
            </a:r>
          </a:p>
          <a:p>
            <a:pPr marL="914400" lvl="1" indent="-457200"/>
            <a:r>
              <a:rPr lang="en-US" dirty="0" smtClean="0">
                <a:solidFill>
                  <a:srgbClr val="FF0000"/>
                </a:solidFill>
              </a:rPr>
              <a:t>Free tool for working with WSDL and SOAP</a:t>
            </a:r>
          </a:p>
          <a:p>
            <a:pPr marL="914400" lvl="1" indent="-457200"/>
            <a:r>
              <a:rPr lang="en-US" dirty="0" smtClean="0">
                <a:solidFill>
                  <a:srgbClr val="FF0000"/>
                </a:solidFill>
              </a:rPr>
              <a:t>A “key to the kingdom” of Web Services</a:t>
            </a:r>
            <a:endParaRPr lang="en-US" dirty="0">
              <a:solidFill>
                <a:srgbClr val="FF0000"/>
              </a:solidFill>
            </a:endParaRPr>
          </a:p>
          <a:p>
            <a:pPr marL="5715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0704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 Spreadsheets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Examples of how to create Excel spreadsheets using RPG</a:t>
            </a:r>
          </a:p>
          <a:p>
            <a:r>
              <a:rPr lang="en-US" dirty="0" smtClean="0"/>
              <a:t>Fairly long (40 slide) presentation on using poi.apache.org</a:t>
            </a:r>
          </a:p>
          <a:p>
            <a:r>
              <a:rPr lang="en-US" dirty="0" smtClean="0"/>
              <a:t>Not related to apache server</a:t>
            </a:r>
          </a:p>
          <a:p>
            <a:r>
              <a:rPr lang="en-US" dirty="0" smtClean="0"/>
              <a:t>This topic also covered in Partner400 (Jon Paris and Susan </a:t>
            </a:r>
            <a:r>
              <a:rPr lang="en-US" dirty="0" err="1" smtClean="0"/>
              <a:t>Ganter</a:t>
            </a:r>
            <a:r>
              <a:rPr lang="en-US" dirty="0" smtClean="0"/>
              <a:t>) presentation at MMSA</a:t>
            </a:r>
          </a:p>
          <a:p>
            <a:r>
              <a:rPr lang="en-US" dirty="0" smtClean="0"/>
              <a:t>Another example of using ILE to call Java objects (OPO – other people’s objects)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3019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External Databases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/>
              <a:t>Database manufacturers make drivers for Java</a:t>
            </a:r>
          </a:p>
          <a:p>
            <a:pPr lvl="1"/>
            <a:r>
              <a:rPr lang="en-US" dirty="0" smtClean="0"/>
              <a:t>JDBC connection</a:t>
            </a:r>
            <a:endParaRPr lang="en-US" dirty="0"/>
          </a:p>
          <a:p>
            <a:r>
              <a:rPr lang="en-US" dirty="0" smtClean="0"/>
              <a:t>Oracle, MY SQL, Microsoft SQL</a:t>
            </a:r>
          </a:p>
          <a:p>
            <a:r>
              <a:rPr lang="en-US" dirty="0" smtClean="0"/>
              <a:t>JDBCR4 – RPG wrapper to call JDBC</a:t>
            </a:r>
          </a:p>
          <a:p>
            <a:r>
              <a:rPr lang="en-US" dirty="0" smtClean="0"/>
              <a:t>Includes instructions for installing the Java</a:t>
            </a:r>
            <a:r>
              <a:rPr lang="en-US" dirty="0"/>
              <a:t> </a:t>
            </a:r>
            <a:r>
              <a:rPr lang="en-US" dirty="0" smtClean="0"/>
              <a:t>.jar which has the JDBC drivers</a:t>
            </a:r>
          </a:p>
          <a:p>
            <a:r>
              <a:rPr lang="en-US" dirty="0" smtClean="0"/>
              <a:t>39 slides including samples of how to use JDBCR4 to insert, select, update and delete records </a:t>
            </a:r>
          </a:p>
        </p:txBody>
      </p:sp>
    </p:spTree>
    <p:extLst>
      <p:ext uri="{BB962C8B-B14F-4D97-AF65-F5344CB8AC3E}">
        <p14:creationId xmlns:p14="http://schemas.microsoft.com/office/powerpoint/2010/main" val="158398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RPG Does TCP/IP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41 slides on how to use OS/400 API’s to create socket connections</a:t>
            </a:r>
          </a:p>
          <a:p>
            <a:r>
              <a:rPr lang="en-US" dirty="0" smtClean="0"/>
              <a:t>Read and Write to almost any device that can make a socket connection</a:t>
            </a:r>
          </a:p>
          <a:p>
            <a:r>
              <a:rPr lang="en-US" dirty="0" smtClean="0"/>
              <a:t>Scott uses it to program the display sign in front of the </a:t>
            </a:r>
            <a:r>
              <a:rPr lang="en-US" dirty="0" err="1" smtClean="0"/>
              <a:t>Klement</a:t>
            </a:r>
            <a:r>
              <a:rPr lang="en-US" dirty="0" smtClean="0"/>
              <a:t> Sausage Factory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00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IBM Toolbox for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Presented by </a:t>
            </a:r>
            <a:r>
              <a:rPr lang="en-US" sz="2400" dirty="0" err="1" smtClean="0"/>
              <a:t>IBM’r</a:t>
            </a:r>
            <a:r>
              <a:rPr lang="en-US" sz="2400" dirty="0" smtClean="0"/>
              <a:t> Jesse </a:t>
            </a:r>
            <a:r>
              <a:rPr lang="en-US" sz="2400" dirty="0" err="1" smtClean="0"/>
              <a:t>Gorzinski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342900" indent="-342900"/>
            <a:r>
              <a:rPr lang="en-US" sz="2400" dirty="0" smtClean="0"/>
              <a:t>It’s </a:t>
            </a:r>
            <a:r>
              <a:rPr lang="en-US" sz="2400" dirty="0"/>
              <a:t>free, no strings attached.</a:t>
            </a:r>
          </a:p>
          <a:p>
            <a:pPr marL="342900" indent="-342900"/>
            <a:r>
              <a:rPr lang="en-US" sz="2400" dirty="0" smtClean="0"/>
              <a:t>Fully </a:t>
            </a:r>
            <a:r>
              <a:rPr lang="en-US" sz="2400" dirty="0"/>
              <a:t>supported by IBM Service.</a:t>
            </a:r>
          </a:p>
          <a:p>
            <a:pPr marL="0" indent="0">
              <a:buNone/>
            </a:pPr>
            <a:r>
              <a:rPr lang="en-US" sz="2400" dirty="0" smtClean="0"/>
              <a:t>	–</a:t>
            </a:r>
            <a:r>
              <a:rPr lang="en-US" sz="2400" dirty="0"/>
              <a:t>User forum on Web is monitored by IBM developers.</a:t>
            </a:r>
          </a:p>
          <a:p>
            <a:pPr marL="342900" indent="-342900"/>
            <a:r>
              <a:rPr lang="en-US" sz="2400" dirty="0" smtClean="0"/>
              <a:t>Lets </a:t>
            </a:r>
            <a:r>
              <a:rPr lang="en-US" sz="2400" dirty="0"/>
              <a:t>any Java app, anywhere on your LAN,</a:t>
            </a:r>
          </a:p>
          <a:p>
            <a:pPr marL="0" indent="0">
              <a:buNone/>
            </a:pPr>
            <a:r>
              <a:rPr lang="en-US" sz="2400" dirty="0" smtClean="0"/>
              <a:t>	–</a:t>
            </a:r>
            <a:r>
              <a:rPr lang="en-US" sz="2400" dirty="0"/>
              <a:t>Access and exploit your IBM i resources.</a:t>
            </a:r>
          </a:p>
          <a:p>
            <a:pPr marL="342900" indent="-342900"/>
            <a:r>
              <a:rPr lang="en-US" sz="2400" dirty="0" smtClean="0"/>
              <a:t>Thoroughly </a:t>
            </a:r>
            <a:r>
              <a:rPr lang="en-US" sz="2400" dirty="0"/>
              <a:t>documented on the Web.</a:t>
            </a:r>
          </a:p>
          <a:p>
            <a:pPr marL="342900" indent="-342900"/>
            <a:r>
              <a:rPr lang="en-US" sz="2400" dirty="0" smtClean="0"/>
              <a:t>In </a:t>
            </a:r>
            <a:r>
              <a:rPr lang="en-US" sz="2400" dirty="0"/>
              <a:t>use by IBM and customers since V4R2 (1998).</a:t>
            </a:r>
          </a:p>
          <a:p>
            <a:pPr marL="0" indent="0">
              <a:buNone/>
            </a:pPr>
            <a:r>
              <a:rPr lang="en-US" sz="2400" dirty="0" smtClean="0"/>
              <a:t>	–</a:t>
            </a:r>
            <a:r>
              <a:rPr lang="en-US" sz="2400" dirty="0"/>
              <a:t>Used under-the-covers in many other IBM products.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88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5971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Open Source Writing Tools – Peter </a:t>
            </a:r>
            <a:r>
              <a:rPr lang="en-US" dirty="0" err="1" smtClean="0"/>
              <a:t>Helgren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Jasper Reports</a:t>
            </a:r>
          </a:p>
          <a:p>
            <a:pPr lvl="1"/>
            <a:r>
              <a:rPr lang="en-US" dirty="0" smtClean="0"/>
              <a:t>Open source, java equivalent to Crystal Reports</a:t>
            </a:r>
          </a:p>
          <a:p>
            <a:r>
              <a:rPr lang="en-US" dirty="0" smtClean="0"/>
              <a:t>“Modernize” your reports</a:t>
            </a:r>
          </a:p>
          <a:p>
            <a:pPr lvl="1"/>
            <a:r>
              <a:rPr lang="en-US" dirty="0" smtClean="0"/>
              <a:t>Green bar print outs as old fashioned as green screen</a:t>
            </a:r>
          </a:p>
          <a:p>
            <a:r>
              <a:rPr lang="en-US" dirty="0" smtClean="0"/>
              <a:t>PC Based IDE with graphic designer</a:t>
            </a:r>
          </a:p>
          <a:p>
            <a:r>
              <a:rPr lang="en-US" dirty="0" smtClean="0"/>
              <a:t>A lot of work but very attractive reports</a:t>
            </a:r>
          </a:p>
          <a:p>
            <a:r>
              <a:rPr lang="en-US" dirty="0" smtClean="0"/>
              <a:t>Various distribution options:</a:t>
            </a:r>
          </a:p>
          <a:p>
            <a:pPr lvl="1"/>
            <a:r>
              <a:rPr lang="en-US" dirty="0" smtClean="0"/>
              <a:t>PDF</a:t>
            </a:r>
          </a:p>
          <a:p>
            <a:pPr lvl="1"/>
            <a:r>
              <a:rPr lang="en-US" dirty="0" smtClean="0"/>
              <a:t>HTML</a:t>
            </a:r>
          </a:p>
          <a:p>
            <a:pPr lvl="1"/>
            <a:r>
              <a:rPr lang="en-US" dirty="0" smtClean="0"/>
              <a:t>Text</a:t>
            </a:r>
          </a:p>
          <a:p>
            <a:pPr lvl="1"/>
            <a:r>
              <a:rPr lang="en-US" dirty="0" smtClean="0"/>
              <a:t>RTF (Rich Text Format)</a:t>
            </a:r>
          </a:p>
        </p:txBody>
      </p:sp>
    </p:spTree>
    <p:extLst>
      <p:ext uri="{BB962C8B-B14F-4D97-AF65-F5344CB8AC3E}">
        <p14:creationId xmlns:p14="http://schemas.microsoft.com/office/powerpoint/2010/main" val="426778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Ruby on Rails – Peter </a:t>
            </a:r>
            <a:r>
              <a:rPr lang="en-US" dirty="0" err="1" smtClean="0"/>
              <a:t>Helgren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Another open source, java option</a:t>
            </a:r>
          </a:p>
          <a:p>
            <a:r>
              <a:rPr lang="en-US" dirty="0" smtClean="0"/>
              <a:t>Ruby is an open source, object oriented language</a:t>
            </a:r>
            <a:endParaRPr lang="en-US" dirty="0"/>
          </a:p>
          <a:p>
            <a:pPr lvl="1"/>
            <a:r>
              <a:rPr lang="en-US" dirty="0" smtClean="0"/>
              <a:t>Similar to Perl, Smalltalk, Python</a:t>
            </a:r>
            <a:endParaRPr lang="en-US" dirty="0"/>
          </a:p>
          <a:p>
            <a:pPr marL="621792" indent="-457200"/>
            <a:r>
              <a:rPr lang="en-US" dirty="0" smtClean="0"/>
              <a:t>Ruby on Rails (sometimes called Rails) is a web application framework of Ruby</a:t>
            </a:r>
          </a:p>
          <a:p>
            <a:pPr marL="621792" indent="-457200"/>
            <a:r>
              <a:rPr lang="en-US" dirty="0" err="1" smtClean="0"/>
              <a:t>Groupon</a:t>
            </a:r>
            <a:r>
              <a:rPr lang="en-US" dirty="0" smtClean="0"/>
              <a:t> and </a:t>
            </a:r>
            <a:r>
              <a:rPr lang="en-US" dirty="0" err="1" smtClean="0"/>
              <a:t>Hulu</a:t>
            </a:r>
            <a:r>
              <a:rPr lang="en-US" dirty="0" smtClean="0"/>
              <a:t> are Rails applications</a:t>
            </a:r>
          </a:p>
          <a:p>
            <a:pPr marL="621792" indent="-457200"/>
            <a:r>
              <a:rPr lang="en-US" dirty="0" smtClean="0"/>
              <a:t>Tons of open source and templates</a:t>
            </a:r>
          </a:p>
          <a:p>
            <a:pPr marL="621792" indent="-457200"/>
            <a:r>
              <a:rPr lang="en-US" dirty="0" smtClean="0"/>
              <a:t>About 1/3 as popular as </a:t>
            </a:r>
            <a:r>
              <a:rPr lang="en-US" dirty="0" err="1" smtClean="0"/>
              <a:t>php</a:t>
            </a:r>
            <a:endParaRPr lang="en-US" dirty="0" smtClean="0"/>
          </a:p>
          <a:p>
            <a:pPr marL="621792" indent="-457200"/>
            <a:r>
              <a:rPr lang="en-US" dirty="0" smtClean="0"/>
              <a:t>Good example of something I was interested in but don’t have time to learn (yet)</a:t>
            </a:r>
          </a:p>
        </p:txBody>
      </p:sp>
    </p:spTree>
    <p:extLst>
      <p:ext uri="{BB962C8B-B14F-4D97-AF65-F5344CB8AC3E}">
        <p14:creationId xmlns:p14="http://schemas.microsoft.com/office/powerpoint/2010/main" val="304816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New in System API’s – Bruce Vining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Bruce Vining – former </a:t>
            </a:r>
            <a:r>
              <a:rPr lang="en-US" dirty="0" err="1" smtClean="0"/>
              <a:t>IBM’r</a:t>
            </a:r>
            <a:r>
              <a:rPr lang="en-US" dirty="0" smtClean="0"/>
              <a:t> who wrote many of the API’s</a:t>
            </a:r>
          </a:p>
          <a:p>
            <a:r>
              <a:rPr lang="en-US" dirty="0" smtClean="0"/>
              <a:t>Author of API book</a:t>
            </a:r>
          </a:p>
          <a:p>
            <a:r>
              <a:rPr lang="en-US" dirty="0" smtClean="0"/>
              <a:t>V7.1</a:t>
            </a:r>
            <a:r>
              <a:rPr lang="en-US" dirty="0"/>
              <a:t>: @ 50 new, @ 80 changed </a:t>
            </a:r>
          </a:p>
          <a:p>
            <a:r>
              <a:rPr lang="en-US" dirty="0" smtClean="0"/>
              <a:t>V6R1</a:t>
            </a:r>
            <a:r>
              <a:rPr lang="en-US" dirty="0"/>
              <a:t>: @170 new, @ 250 changed </a:t>
            </a:r>
          </a:p>
          <a:p>
            <a:r>
              <a:rPr lang="en-US" dirty="0" smtClean="0"/>
              <a:t>V5R4</a:t>
            </a:r>
            <a:r>
              <a:rPr lang="en-US" dirty="0"/>
              <a:t>: @ 90 new, @ 170 changed </a:t>
            </a:r>
          </a:p>
          <a:p>
            <a:pPr marL="118872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4231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New in System API’s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V5R4</a:t>
            </a:r>
          </a:p>
          <a:p>
            <a:pPr lvl="1"/>
            <a:r>
              <a:rPr lang="en-US" dirty="0"/>
              <a:t>Message Watch</a:t>
            </a:r>
          </a:p>
          <a:p>
            <a:pPr lvl="1"/>
            <a:r>
              <a:rPr lang="en-US" dirty="0"/>
              <a:t>A little like reply list entries</a:t>
            </a:r>
          </a:p>
          <a:p>
            <a:pPr lvl="1"/>
            <a:r>
              <a:rPr lang="en-US" dirty="0"/>
              <a:t>STRWCH, ENDWCH, </a:t>
            </a:r>
            <a:r>
              <a:rPr lang="en-US" dirty="0" smtClean="0"/>
              <a:t>WRKWCH</a:t>
            </a:r>
          </a:p>
          <a:p>
            <a:pPr lvl="1"/>
            <a:r>
              <a:rPr lang="en-US" dirty="0" smtClean="0"/>
              <a:t>Includes sample code for exit programs</a:t>
            </a:r>
          </a:p>
          <a:p>
            <a:pPr marL="16459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16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What’s New in System API’s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V6</a:t>
            </a:r>
          </a:p>
          <a:p>
            <a:endParaRPr lang="en-US" dirty="0"/>
          </a:p>
          <a:p>
            <a:r>
              <a:rPr lang="en-US" dirty="0"/>
              <a:t>Call Job Interrupt Program (</a:t>
            </a:r>
            <a:r>
              <a:rPr lang="en-US" dirty="0" smtClean="0"/>
              <a:t>QWCJBITP)</a:t>
            </a:r>
          </a:p>
          <a:p>
            <a:pPr lvl="1"/>
            <a:r>
              <a:rPr lang="en-US" dirty="0" smtClean="0"/>
              <a:t>Allows </a:t>
            </a:r>
            <a:r>
              <a:rPr lang="en-US" dirty="0"/>
              <a:t>you to run an exit program in the initial thread of another </a:t>
            </a:r>
            <a:r>
              <a:rPr lang="en-US" dirty="0" smtClean="0"/>
              <a:t>job</a:t>
            </a:r>
          </a:p>
          <a:p>
            <a:pPr lvl="1"/>
            <a:r>
              <a:rPr lang="en-US" dirty="0" smtClean="0"/>
              <a:t>See </a:t>
            </a:r>
            <a:r>
              <a:rPr lang="en-US" dirty="0"/>
              <a:t>what’s in the QTEMP </a:t>
            </a:r>
            <a:r>
              <a:rPr lang="en-US" dirty="0" smtClean="0"/>
              <a:t>library</a:t>
            </a:r>
          </a:p>
          <a:p>
            <a:pPr lvl="1"/>
            <a:r>
              <a:rPr lang="en-US" dirty="0" smtClean="0"/>
              <a:t>Update </a:t>
            </a:r>
            <a:r>
              <a:rPr lang="en-US" dirty="0"/>
              <a:t>objects such as a *DTAARA in QTEMP </a:t>
            </a:r>
            <a:endParaRPr lang="en-US" dirty="0" smtClean="0"/>
          </a:p>
          <a:p>
            <a:pPr lvl="1"/>
            <a:r>
              <a:rPr lang="en-US" dirty="0" smtClean="0"/>
              <a:t>Basically </a:t>
            </a:r>
            <a:r>
              <a:rPr lang="en-US" dirty="0"/>
              <a:t>run whatever the current caller of the API is authorized to </a:t>
            </a:r>
            <a:endParaRPr lang="en-US" dirty="0" smtClean="0"/>
          </a:p>
          <a:p>
            <a:pPr lvl="1"/>
            <a:r>
              <a:rPr lang="en-US" dirty="0" smtClean="0"/>
              <a:t>Can </a:t>
            </a:r>
            <a:r>
              <a:rPr lang="en-US" dirty="0"/>
              <a:t>be very dangerous when in the wrong hands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>	</a:t>
            </a:r>
            <a:r>
              <a:rPr lang="en-US" dirty="0" smtClean="0"/>
              <a:t>woo-</a:t>
            </a:r>
            <a:r>
              <a:rPr lang="en-US" dirty="0" err="1" smtClean="0"/>
              <a:t>hoo</a:t>
            </a:r>
            <a:r>
              <a:rPr lang="en-US" dirty="0" smtClean="0"/>
              <a:t>!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038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New in System API’s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 </a:t>
            </a:r>
            <a:r>
              <a:rPr lang="en-US" dirty="0"/>
              <a:t>Customized Options for WRKOUTQ, </a:t>
            </a:r>
            <a:r>
              <a:rPr lang="en-US" dirty="0" smtClean="0"/>
              <a:t>WRKSPLF</a:t>
            </a:r>
          </a:p>
          <a:p>
            <a:pPr lvl="1"/>
            <a:r>
              <a:rPr lang="en-US" dirty="0" smtClean="0"/>
              <a:t>Lets you define options for WRKSPLF similar to the way you add user options to PDM</a:t>
            </a:r>
          </a:p>
          <a:p>
            <a:pPr lvl="1"/>
            <a:r>
              <a:rPr lang="en-US" dirty="0" smtClean="0"/>
              <a:t>You could make option “EM” to email the spool file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03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 Recovery Tricks – Charles </a:t>
            </a:r>
            <a:r>
              <a:rPr lang="en-US" dirty="0" err="1" smtClean="0"/>
              <a:t>Guarino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Older but clever tips and techniques</a:t>
            </a:r>
          </a:p>
          <a:p>
            <a:r>
              <a:rPr lang="en-US" dirty="0" smtClean="0"/>
              <a:t>Using prestart jobs to run monitor type jobs </a:t>
            </a:r>
          </a:p>
          <a:p>
            <a:pPr lvl="1"/>
            <a:r>
              <a:rPr lang="en-US" dirty="0" smtClean="0"/>
              <a:t>User cannot end job </a:t>
            </a:r>
          </a:p>
          <a:p>
            <a:pPr lvl="1"/>
            <a:r>
              <a:rPr lang="en-US" dirty="0" smtClean="0"/>
              <a:t>They can end it but it starts up again</a:t>
            </a:r>
          </a:p>
          <a:p>
            <a:pPr marL="621792" indent="-457200"/>
            <a:r>
              <a:rPr lang="en-US" dirty="0" smtClean="0"/>
              <a:t>Use Database trigger to populate last date and time changed</a:t>
            </a:r>
          </a:p>
          <a:p>
            <a:pPr marL="914400" lvl="1" indent="-457200"/>
            <a:r>
              <a:rPr lang="en-US" dirty="0" smtClean="0"/>
              <a:t>Also mentioned a trick to write a message and then read it as a way of determining program that changes data</a:t>
            </a:r>
          </a:p>
          <a:p>
            <a:pPr marL="914400" lvl="1" indent="-457200"/>
            <a:r>
              <a:rPr lang="en-US" dirty="0" smtClean="0"/>
              <a:t>See slide 28</a:t>
            </a:r>
          </a:p>
          <a:p>
            <a:pPr marL="914400" lvl="1" indent="-4572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12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Application Recovery Tricks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Includes short overview of journaling</a:t>
            </a:r>
          </a:p>
          <a:p>
            <a:r>
              <a:rPr lang="en-US" dirty="0" smtClean="0"/>
              <a:t>Random WRKSPLF fun fact</a:t>
            </a:r>
          </a:p>
          <a:p>
            <a:pPr lvl="1"/>
            <a:r>
              <a:rPr lang="en-US" dirty="0" smtClean="0"/>
              <a:t>V5R4 adds filter to select by date range</a:t>
            </a:r>
          </a:p>
          <a:p>
            <a:r>
              <a:rPr lang="en-US" dirty="0" smtClean="0"/>
              <a:t>Update data area with each step of nightly job </a:t>
            </a:r>
          </a:p>
          <a:p>
            <a:pPr lvl="1"/>
            <a:r>
              <a:rPr lang="en-US" dirty="0" smtClean="0"/>
              <a:t>If job </a:t>
            </a:r>
            <a:r>
              <a:rPr lang="en-US" dirty="0" err="1" smtClean="0"/>
              <a:t>abends</a:t>
            </a:r>
            <a:r>
              <a:rPr lang="en-US" dirty="0" smtClean="0"/>
              <a:t>, data area has last successful step</a:t>
            </a:r>
            <a:endParaRPr lang="en-US" dirty="0"/>
          </a:p>
          <a:p>
            <a:r>
              <a:rPr lang="en-US" dirty="0" smtClean="0"/>
              <a:t>Create QSYSMSG message queue</a:t>
            </a:r>
          </a:p>
          <a:p>
            <a:pPr lvl="1"/>
            <a:r>
              <a:rPr lang="en-US" dirty="0" smtClean="0"/>
              <a:t>Only serious messages get written to QSYSMSG</a:t>
            </a:r>
          </a:p>
          <a:p>
            <a:r>
              <a:rPr lang="en-US" dirty="0" smtClean="0"/>
              <a:t>Lots more clever tips	 </a:t>
            </a:r>
          </a:p>
        </p:txBody>
      </p:sp>
    </p:spTree>
    <p:extLst>
      <p:ext uri="{BB962C8B-B14F-4D97-AF65-F5344CB8AC3E}">
        <p14:creationId xmlns:p14="http://schemas.microsoft.com/office/powerpoint/2010/main" val="116918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Overview of Wikis – Drew </a:t>
            </a:r>
            <a:r>
              <a:rPr lang="en-US" dirty="0" err="1" smtClean="0"/>
              <a:t>Dekreon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Wiki comes from Hawaiian word for fast</a:t>
            </a:r>
          </a:p>
          <a:p>
            <a:r>
              <a:rPr lang="en-US" dirty="0" smtClean="0"/>
              <a:t>Web pages that can be updated by users</a:t>
            </a:r>
          </a:p>
          <a:p>
            <a:r>
              <a:rPr lang="en-US" dirty="0" smtClean="0"/>
              <a:t>Everyone knows what Wikipedia is</a:t>
            </a:r>
          </a:p>
          <a:p>
            <a:pPr lvl="1"/>
            <a:r>
              <a:rPr lang="en-US" dirty="0" smtClean="0"/>
              <a:t>Pages can be changed by users</a:t>
            </a:r>
          </a:p>
          <a:p>
            <a:pPr lvl="1"/>
            <a:r>
              <a:rPr lang="en-US" dirty="0" smtClean="0"/>
              <a:t>Audit trails are kept and changes can be reversed</a:t>
            </a:r>
          </a:p>
          <a:p>
            <a:r>
              <a:rPr lang="en-US" dirty="0" smtClean="0"/>
              <a:t>Wikipedia runs a </a:t>
            </a:r>
            <a:r>
              <a:rPr lang="en-US" dirty="0" err="1" smtClean="0"/>
              <a:t>php</a:t>
            </a:r>
            <a:r>
              <a:rPr lang="en-US" dirty="0" smtClean="0"/>
              <a:t> application “</a:t>
            </a:r>
            <a:r>
              <a:rPr lang="en-US" dirty="0" err="1" smtClean="0"/>
              <a:t>MediaWiki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Open source</a:t>
            </a:r>
          </a:p>
          <a:p>
            <a:pPr lvl="1"/>
            <a:r>
              <a:rPr lang="en-US" dirty="0" smtClean="0"/>
              <a:t>Lots of forums</a:t>
            </a:r>
          </a:p>
          <a:p>
            <a:pPr lvl="1"/>
            <a:r>
              <a:rPr lang="en-US" dirty="0" smtClean="0"/>
              <a:t>A bit complicated</a:t>
            </a:r>
          </a:p>
          <a:p>
            <a:pPr lvl="1"/>
            <a:r>
              <a:rPr lang="en-US" dirty="0" smtClean="0"/>
              <a:t>Simple enough that I could do it</a:t>
            </a:r>
          </a:p>
        </p:txBody>
      </p:sp>
    </p:spTree>
    <p:extLst>
      <p:ext uri="{BB962C8B-B14F-4D97-AF65-F5344CB8AC3E}">
        <p14:creationId xmlns:p14="http://schemas.microsoft.com/office/powerpoint/2010/main" val="7954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Overview of Wikis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Drew works for an Alaskan Railroad </a:t>
            </a:r>
          </a:p>
          <a:p>
            <a:pPr lvl="1"/>
            <a:r>
              <a:rPr lang="en-US" dirty="0" smtClean="0"/>
              <a:t>His company is not Sarbanes Oxley compliant</a:t>
            </a:r>
          </a:p>
          <a:p>
            <a:pPr lvl="1"/>
            <a:r>
              <a:rPr lang="en-US" dirty="0" smtClean="0"/>
              <a:t>He recognized that their company documentation was in hard copy in a storage room </a:t>
            </a:r>
          </a:p>
          <a:p>
            <a:pPr lvl="1"/>
            <a:r>
              <a:rPr lang="en-US" dirty="0" smtClean="0"/>
              <a:t>Inaccessible and obsolete</a:t>
            </a:r>
          </a:p>
          <a:p>
            <a:r>
              <a:rPr lang="en-US" dirty="0" smtClean="0"/>
              <a:t>He replaced the company documentation with </a:t>
            </a:r>
            <a:r>
              <a:rPr lang="en-US" dirty="0" err="1" smtClean="0"/>
              <a:t>MediaWiki</a:t>
            </a:r>
            <a:endParaRPr lang="en-US" dirty="0" smtClean="0"/>
          </a:p>
          <a:p>
            <a:pPr lvl="1"/>
            <a:r>
              <a:rPr lang="en-US" dirty="0" smtClean="0"/>
              <a:t>Users enter and modify documentation constantly</a:t>
            </a:r>
          </a:p>
          <a:p>
            <a:pPr lvl="1"/>
            <a:r>
              <a:rPr lang="en-US" dirty="0" smtClean="0"/>
              <a:t>Software allows users to upload documents and images</a:t>
            </a:r>
          </a:p>
          <a:p>
            <a:pPr lvl="1"/>
            <a:r>
              <a:rPr lang="en-US" dirty="0" smtClean="0"/>
              <a:t>Written in </a:t>
            </a:r>
            <a:r>
              <a:rPr lang="en-US" dirty="0" err="1" smtClean="0"/>
              <a:t>php</a:t>
            </a:r>
            <a:endParaRPr lang="en-US" dirty="0" smtClean="0"/>
          </a:p>
          <a:p>
            <a:pPr lvl="1"/>
            <a:r>
              <a:rPr lang="en-US" dirty="0" smtClean="0"/>
              <a:t>Could run it on your AS/400, PC (WAMP or LAMP)</a:t>
            </a:r>
          </a:p>
        </p:txBody>
      </p:sp>
    </p:spTree>
    <p:extLst>
      <p:ext uri="{BB962C8B-B14F-4D97-AF65-F5344CB8AC3E}">
        <p14:creationId xmlns:p14="http://schemas.microsoft.com/office/powerpoint/2010/main" val="81658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Overview of Wikis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More on </a:t>
            </a:r>
            <a:r>
              <a:rPr lang="en-US" dirty="0" err="1" smtClean="0"/>
              <a:t>MediaWiki</a:t>
            </a:r>
            <a:endParaRPr lang="en-US" dirty="0" smtClean="0"/>
          </a:p>
          <a:p>
            <a:pPr lvl="1"/>
            <a:r>
              <a:rPr lang="en-US" dirty="0" smtClean="0"/>
              <a:t>It uses a markup language that it very simple</a:t>
            </a:r>
          </a:p>
          <a:p>
            <a:pPr lvl="2"/>
            <a:r>
              <a:rPr lang="en-US" dirty="0" smtClean="0"/>
              <a:t>= Heading 1 =</a:t>
            </a:r>
          </a:p>
          <a:p>
            <a:pPr lvl="2"/>
            <a:r>
              <a:rPr lang="en-US" dirty="0" smtClean="0"/>
              <a:t>== Heading 2 ==</a:t>
            </a:r>
          </a:p>
          <a:p>
            <a:pPr lvl="2"/>
            <a:r>
              <a:rPr lang="en-US" dirty="0" smtClean="0"/>
              <a:t>=== Heading 3 ===</a:t>
            </a:r>
          </a:p>
          <a:p>
            <a:pPr lvl="2"/>
            <a:r>
              <a:rPr lang="en-US" dirty="0" smtClean="0"/>
              <a:t>Automatically builds clickable table of contents at top of page</a:t>
            </a:r>
            <a:endParaRPr lang="en-US" dirty="0"/>
          </a:p>
          <a:p>
            <a:pPr lvl="2"/>
            <a:r>
              <a:rPr lang="en-US" dirty="0" smtClean="0"/>
              <a:t>[[ links to another wiki page ]]</a:t>
            </a:r>
          </a:p>
          <a:p>
            <a:pPr lvl="2"/>
            <a:r>
              <a:rPr lang="en-US" dirty="0" smtClean="0"/>
              <a:t>[[http:// links to internet page ]]</a:t>
            </a:r>
          </a:p>
          <a:p>
            <a:pPr lvl="2"/>
            <a:r>
              <a:rPr lang="en-US" dirty="0" smtClean="0"/>
              <a:t>Lots of other simple formatting rules</a:t>
            </a:r>
          </a:p>
          <a:p>
            <a:pPr lvl="2"/>
            <a:r>
              <a:rPr lang="en-US" dirty="0" smtClean="0"/>
              <a:t>Also supports html</a:t>
            </a:r>
          </a:p>
          <a:p>
            <a:r>
              <a:rPr lang="en-US" dirty="0" smtClean="0"/>
              <a:t>Go </a:t>
            </a:r>
            <a:r>
              <a:rPr lang="en-US" smtClean="0"/>
              <a:t>to </a:t>
            </a:r>
            <a:r>
              <a:rPr lang="en-US" smtClean="0">
                <a:hlinkClick r:id="rId2"/>
              </a:rPr>
              <a:t>www.texas400.com:82/wiki</a:t>
            </a:r>
            <a:r>
              <a:rPr lang="en-US" smtClean="0"/>
              <a:t> </a:t>
            </a:r>
            <a:r>
              <a:rPr lang="en-US" dirty="0" smtClean="0"/>
              <a:t>to see the one running on my PC</a:t>
            </a:r>
          </a:p>
          <a:p>
            <a:pPr marL="768096" lvl="2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6284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Overview of Wikis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Wiki on a Stick</a:t>
            </a:r>
          </a:p>
          <a:p>
            <a:pPr lvl="1"/>
            <a:r>
              <a:rPr lang="en-US" dirty="0" smtClean="0"/>
              <a:t>Very small </a:t>
            </a:r>
          </a:p>
          <a:p>
            <a:pPr lvl="1"/>
            <a:r>
              <a:rPr lang="en-US" dirty="0" smtClean="0"/>
              <a:t>The idea is that you can keep all of your info on a USB flash drive</a:t>
            </a:r>
          </a:p>
          <a:p>
            <a:pPr lvl="1"/>
            <a:r>
              <a:rPr lang="en-US" dirty="0" smtClean="0"/>
              <a:t>It is really just an updatable html document</a:t>
            </a:r>
          </a:p>
          <a:p>
            <a:pPr lvl="1"/>
            <a:r>
              <a:rPr lang="en-US" dirty="0" smtClean="0"/>
              <a:t>I used it for 3 days</a:t>
            </a:r>
          </a:p>
          <a:p>
            <a:pPr lvl="1"/>
            <a:r>
              <a:rPr lang="en-US" dirty="0" smtClean="0"/>
              <a:t>It self destructed – it cleared the document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42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Wikis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 am using </a:t>
            </a:r>
            <a:r>
              <a:rPr lang="en-US" dirty="0" err="1" smtClean="0"/>
              <a:t>ZimWiki</a:t>
            </a:r>
            <a:endParaRPr lang="en-US" dirty="0" smtClean="0"/>
          </a:p>
          <a:p>
            <a:pPr lvl="1"/>
            <a:r>
              <a:rPr lang="en-US" dirty="0" smtClean="0"/>
              <a:t>It is really just a note taker</a:t>
            </a:r>
          </a:p>
          <a:p>
            <a:pPr lvl="1"/>
            <a:r>
              <a:rPr lang="en-US" dirty="0" smtClean="0"/>
              <a:t>Even simpler formatting rules</a:t>
            </a:r>
          </a:p>
          <a:p>
            <a:pPr lvl="1"/>
            <a:r>
              <a:rPr lang="en-US" dirty="0" smtClean="0"/>
              <a:t>Not intended as a group product</a:t>
            </a:r>
          </a:p>
          <a:p>
            <a:pPr lvl="2"/>
            <a:r>
              <a:rPr lang="en-US" dirty="0" smtClean="0"/>
              <a:t>It’s for me only</a:t>
            </a:r>
          </a:p>
          <a:p>
            <a:pPr lvl="1"/>
            <a:r>
              <a:rPr lang="en-US" dirty="0" smtClean="0"/>
              <a:t>I am creating a knowledge base so I can be replaced by a machine</a:t>
            </a:r>
          </a:p>
          <a:p>
            <a:pPr lvl="2"/>
            <a:r>
              <a:rPr lang="en-US" dirty="0" smtClean="0"/>
              <a:t>Phone #’s</a:t>
            </a:r>
          </a:p>
          <a:p>
            <a:pPr lvl="2"/>
            <a:r>
              <a:rPr lang="en-US" dirty="0" smtClean="0"/>
              <a:t>AS/400 tips</a:t>
            </a:r>
          </a:p>
          <a:p>
            <a:pPr lvl="2"/>
            <a:r>
              <a:rPr lang="en-US" dirty="0" smtClean="0"/>
              <a:t>Copy and paste articles and source code</a:t>
            </a:r>
          </a:p>
          <a:p>
            <a:pPr lvl="2"/>
            <a:r>
              <a:rPr lang="en-US" dirty="0" smtClean="0"/>
              <a:t>Projects I’m working on</a:t>
            </a:r>
          </a:p>
          <a:p>
            <a:pPr lvl="2"/>
            <a:r>
              <a:rPr lang="en-US" dirty="0" smtClean="0"/>
              <a:t>Testing tips (use Invoice # 5564 to test)</a:t>
            </a:r>
          </a:p>
          <a:p>
            <a:pPr lvl="2"/>
            <a:r>
              <a:rPr lang="en-US" dirty="0" smtClean="0"/>
              <a:t>Easy to search complete database</a:t>
            </a:r>
          </a:p>
          <a:p>
            <a:pPr lvl="2"/>
            <a:r>
              <a:rPr lang="en-US" dirty="0" smtClean="0"/>
              <a:t>Working well for me to organize information especially when I an interrupted</a:t>
            </a:r>
          </a:p>
        </p:txBody>
      </p:sp>
    </p:spTree>
    <p:extLst>
      <p:ext uri="{BB962C8B-B14F-4D97-AF65-F5344CB8AC3E}">
        <p14:creationId xmlns:p14="http://schemas.microsoft.com/office/powerpoint/2010/main" val="319735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Lots of “Modernize” Your System Stuff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625609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My thought is that the AS/400 is capable of doing almost all “modern” things but often requires bolt-on software</a:t>
            </a:r>
          </a:p>
          <a:p>
            <a:pPr lvl="1"/>
            <a:r>
              <a:rPr lang="en-US" dirty="0"/>
              <a:t>Consume web services with </a:t>
            </a:r>
            <a:r>
              <a:rPr lang="en-US" dirty="0" err="1"/>
              <a:t>Klement’s</a:t>
            </a:r>
            <a:r>
              <a:rPr lang="en-US" dirty="0"/>
              <a:t> HTTPAPI</a:t>
            </a:r>
          </a:p>
          <a:p>
            <a:pPr lvl="1"/>
            <a:r>
              <a:rPr lang="en-US" dirty="0"/>
              <a:t>Parse XML with XML-SAX</a:t>
            </a:r>
          </a:p>
          <a:p>
            <a:pPr lvl="1"/>
            <a:r>
              <a:rPr lang="en-US" dirty="0"/>
              <a:t>Run </a:t>
            </a:r>
            <a:r>
              <a:rPr lang="en-US" dirty="0" err="1"/>
              <a:t>php</a:t>
            </a:r>
            <a:r>
              <a:rPr lang="en-US" dirty="0"/>
              <a:t> with free </a:t>
            </a:r>
            <a:r>
              <a:rPr lang="en-US" dirty="0" err="1"/>
              <a:t>Zend</a:t>
            </a:r>
            <a:r>
              <a:rPr lang="en-US" dirty="0"/>
              <a:t> software</a:t>
            </a:r>
          </a:p>
          <a:p>
            <a:pPr marL="118872" indent="0">
              <a:buNone/>
            </a:pPr>
            <a:endParaRPr lang="en-US" dirty="0" smtClean="0"/>
          </a:p>
          <a:p>
            <a:r>
              <a:rPr lang="en-US" dirty="0" smtClean="0"/>
              <a:t>Things </a:t>
            </a:r>
            <a:r>
              <a:rPr lang="en-US" dirty="0" smtClean="0"/>
              <a:t>to consider:</a:t>
            </a:r>
          </a:p>
          <a:p>
            <a:pPr lvl="1"/>
            <a:r>
              <a:rPr lang="en-US" dirty="0" err="1" smtClean="0"/>
              <a:t>Php</a:t>
            </a:r>
            <a:r>
              <a:rPr lang="en-US" dirty="0" smtClean="0"/>
              <a:t> server with open source applications like </a:t>
            </a:r>
            <a:r>
              <a:rPr lang="en-US" dirty="0" err="1" smtClean="0"/>
              <a:t>MediaWiki</a:t>
            </a:r>
            <a:r>
              <a:rPr lang="en-US" dirty="0" smtClean="0"/>
              <a:t>, help desk software (Mantis400 or </a:t>
            </a:r>
            <a:r>
              <a:rPr lang="en-US" dirty="0" err="1" smtClean="0"/>
              <a:t>osTicket</a:t>
            </a:r>
            <a:r>
              <a:rPr lang="en-US" dirty="0" smtClean="0"/>
              <a:t>), or </a:t>
            </a:r>
            <a:r>
              <a:rPr lang="en-US" dirty="0" err="1" smtClean="0"/>
              <a:t>SugarCRM</a:t>
            </a:r>
            <a:endParaRPr lang="en-US" dirty="0" smtClean="0"/>
          </a:p>
          <a:p>
            <a:pPr lvl="1"/>
            <a:r>
              <a:rPr lang="en-US" dirty="0" smtClean="0"/>
              <a:t>Consume web services – I’ve added Scott </a:t>
            </a:r>
            <a:r>
              <a:rPr lang="en-US" dirty="0" err="1" smtClean="0"/>
              <a:t>Klements</a:t>
            </a:r>
            <a:r>
              <a:rPr lang="en-US" dirty="0" smtClean="0"/>
              <a:t> UPS Tracking application to one of my clients system in 4 hours </a:t>
            </a:r>
            <a:endParaRPr lang="en-US" dirty="0" smtClean="0"/>
          </a:p>
          <a:p>
            <a:pPr lvl="1"/>
            <a:r>
              <a:rPr lang="en-US" dirty="0" err="1" smtClean="0"/>
              <a:t>Magento</a:t>
            </a:r>
            <a:r>
              <a:rPr lang="en-US" dirty="0" smtClean="0"/>
              <a:t> Web Services</a:t>
            </a:r>
            <a:endParaRPr lang="en-US" dirty="0" smtClean="0"/>
          </a:p>
          <a:p>
            <a:pPr lvl="1"/>
            <a:r>
              <a:rPr lang="en-US" dirty="0" smtClean="0"/>
              <a:t>Mobile Apps – I’ve written a demo mobile app for Order Entry</a:t>
            </a:r>
          </a:p>
          <a:p>
            <a:pPr lvl="1"/>
            <a:r>
              <a:rPr lang="en-US" dirty="0" smtClean="0"/>
              <a:t>Web development – I’ve written a demo shopping cart application that included learning why CSS is so cool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789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wants to start a movement ?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Help start a movement to re-re-re-rename the i</a:t>
            </a:r>
          </a:p>
          <a:p>
            <a:pPr lvl="1"/>
            <a:r>
              <a:rPr lang="en-US" dirty="0" smtClean="0"/>
              <a:t>i sounds like an Apple product</a:t>
            </a:r>
          </a:p>
          <a:p>
            <a:pPr lvl="1"/>
            <a:r>
              <a:rPr lang="en-US" dirty="0" smtClean="0"/>
              <a:t>Android OS is named </a:t>
            </a:r>
            <a:r>
              <a:rPr lang="en-US" dirty="0" err="1" smtClean="0"/>
              <a:t>ios</a:t>
            </a:r>
            <a:endParaRPr lang="en-US" dirty="0" smtClean="0"/>
          </a:p>
          <a:p>
            <a:pPr lvl="1"/>
            <a:r>
              <a:rPr lang="en-US" dirty="0" smtClean="0"/>
              <a:t>Can’t be </a:t>
            </a:r>
            <a:r>
              <a:rPr lang="en-US" dirty="0" err="1" smtClean="0"/>
              <a:t>googled</a:t>
            </a:r>
            <a:endParaRPr lang="en-US" dirty="0" smtClean="0"/>
          </a:p>
          <a:p>
            <a:pPr lvl="1"/>
            <a:r>
              <a:rPr lang="en-US" dirty="0" smtClean="0"/>
              <a:t>Hated by everyone I’ve ever met</a:t>
            </a:r>
          </a:p>
          <a:p>
            <a:pPr lvl="1"/>
            <a:r>
              <a:rPr lang="en-US" dirty="0" smtClean="0"/>
              <a:t>Encourages people to believe that AS/400 is no longer produced</a:t>
            </a:r>
          </a:p>
          <a:p>
            <a:pPr lvl="1"/>
            <a:r>
              <a:rPr lang="en-US" dirty="0" smtClean="0"/>
              <a:t>In fact, the AS/400 is no longer produced </a:t>
            </a:r>
          </a:p>
          <a:p>
            <a:endParaRPr lang="en-US" dirty="0" smtClean="0"/>
          </a:p>
          <a:p>
            <a:r>
              <a:rPr lang="en-US" dirty="0" smtClean="0"/>
              <a:t>AS/400 </a:t>
            </a:r>
            <a:r>
              <a:rPr lang="en-US" dirty="0" smtClean="0"/>
              <a:t>Version 7.1</a:t>
            </a:r>
          </a:p>
          <a:p>
            <a:pPr lvl="1"/>
            <a:r>
              <a:rPr lang="en-US" dirty="0" smtClean="0"/>
              <a:t>AS/400 Generation 2012</a:t>
            </a:r>
          </a:p>
          <a:p>
            <a:endParaRPr lang="en-US" dirty="0" smtClean="0"/>
          </a:p>
          <a:p>
            <a:r>
              <a:rPr lang="en-US" dirty="0" smtClean="0"/>
              <a:t>Trevor </a:t>
            </a:r>
            <a:r>
              <a:rPr lang="en-US" dirty="0" smtClean="0"/>
              <a:t>Perry has URL </a:t>
            </a:r>
            <a:r>
              <a:rPr lang="en-US" dirty="0" smtClean="0">
                <a:hlinkClick r:id="rId2"/>
              </a:rPr>
              <a:t>www.i4everyone.com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Maybe </a:t>
            </a:r>
            <a:r>
              <a:rPr lang="en-US" dirty="0" smtClean="0"/>
              <a:t>start a site </a:t>
            </a:r>
            <a:r>
              <a:rPr lang="en-US" dirty="0" smtClean="0">
                <a:hlinkClick r:id="rId3"/>
              </a:rPr>
              <a:t>www.bringbackas400.com</a:t>
            </a:r>
            <a:endParaRPr lang="en-US" dirty="0" smtClean="0"/>
          </a:p>
          <a:p>
            <a:endParaRPr lang="en-US" dirty="0" smtClean="0"/>
          </a:p>
          <a:p>
            <a:pPr marL="457200" lvl="1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8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Motivational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Select some high profile reports and “modernize” them</a:t>
            </a:r>
          </a:p>
          <a:p>
            <a:pPr lvl="1"/>
            <a:r>
              <a:rPr lang="en-US" dirty="0" smtClean="0"/>
              <a:t>For example</a:t>
            </a:r>
          </a:p>
          <a:p>
            <a:pPr lvl="2"/>
            <a:r>
              <a:rPr lang="en-US" dirty="0" smtClean="0"/>
              <a:t>Take daily sales report</a:t>
            </a:r>
          </a:p>
          <a:p>
            <a:pPr lvl="3"/>
            <a:r>
              <a:rPr lang="en-US" dirty="0" smtClean="0"/>
              <a:t>Rewrite as a pretty report (use AFPDS or Jasper or Excel)</a:t>
            </a:r>
          </a:p>
          <a:p>
            <a:pPr lvl="3"/>
            <a:r>
              <a:rPr lang="en-US" dirty="0" smtClean="0"/>
              <a:t>Convert it to </a:t>
            </a:r>
            <a:r>
              <a:rPr lang="en-US" dirty="0" err="1" smtClean="0"/>
              <a:t>pdf</a:t>
            </a:r>
            <a:r>
              <a:rPr lang="en-US" dirty="0" smtClean="0"/>
              <a:t> and email it to CFO every morning</a:t>
            </a:r>
          </a:p>
          <a:p>
            <a:pPr lvl="2"/>
            <a:r>
              <a:rPr lang="en-US" dirty="0" smtClean="0"/>
              <a:t>Or rewrite it to output to a static html file so CFO can view the report online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Use </a:t>
            </a:r>
            <a:r>
              <a:rPr lang="en-US" dirty="0" smtClean="0"/>
              <a:t>CGIDEV2 or </a:t>
            </a:r>
            <a:r>
              <a:rPr lang="en-US" dirty="0" err="1" smtClean="0"/>
              <a:t>php</a:t>
            </a:r>
            <a:r>
              <a:rPr lang="en-US" dirty="0" smtClean="0"/>
              <a:t> to rewrite a screen or two as a browser page</a:t>
            </a:r>
          </a:p>
          <a:p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 smtClean="0"/>
              <a:t>do not need to convert everything, only a few things </a:t>
            </a:r>
          </a:p>
        </p:txBody>
      </p:sp>
    </p:spTree>
    <p:extLst>
      <p:ext uri="{BB962C8B-B14F-4D97-AF65-F5344CB8AC3E}">
        <p14:creationId xmlns:p14="http://schemas.microsoft.com/office/powerpoint/2010/main" val="189515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Motivational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 things to your system that will make upper management afraid to migrate away</a:t>
            </a:r>
          </a:p>
          <a:p>
            <a:pPr lvl="1"/>
            <a:r>
              <a:rPr lang="en-US" dirty="0" smtClean="0"/>
              <a:t>“you mean your PC system doesn’t even include the 5 day forecast on the login screen?!?”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9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5971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Download 44 Common Presentations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As a Common attendee, I have a user ID to download presentations from the conference I attended</a:t>
            </a:r>
          </a:p>
          <a:p>
            <a:endParaRPr lang="en-US" dirty="0" smtClean="0"/>
          </a:p>
          <a:p>
            <a:r>
              <a:rPr lang="en-US" dirty="0" smtClean="0"/>
              <a:t>I </a:t>
            </a:r>
            <a:r>
              <a:rPr lang="en-US" dirty="0" smtClean="0"/>
              <a:t>could see topics from previous conferences but could not download them</a:t>
            </a:r>
          </a:p>
          <a:p>
            <a:pPr lvl="1"/>
            <a:r>
              <a:rPr lang="en-US" dirty="0" smtClean="0"/>
              <a:t>Many of the presentations are re-runs</a:t>
            </a:r>
          </a:p>
          <a:p>
            <a:pPr marL="621792" indent="-457200"/>
            <a:endParaRPr lang="en-US" dirty="0" smtClean="0"/>
          </a:p>
          <a:p>
            <a:pPr marL="621792" indent="-457200"/>
            <a:r>
              <a:rPr lang="en-US" dirty="0" smtClean="0"/>
              <a:t>I </a:t>
            </a:r>
            <a:r>
              <a:rPr lang="en-US" dirty="0" smtClean="0"/>
              <a:t>contacted Common to see if it was OK to share the downloads with MMSA</a:t>
            </a:r>
          </a:p>
          <a:p>
            <a:pPr marL="914400" lvl="1" indent="-457200"/>
            <a:r>
              <a:rPr lang="en-US" dirty="0" smtClean="0"/>
              <a:t>They had never been asked about this</a:t>
            </a:r>
          </a:p>
          <a:p>
            <a:pPr marL="914400" lvl="1" indent="-457200"/>
            <a:r>
              <a:rPr lang="en-US" dirty="0" smtClean="0"/>
              <a:t>They said that they were merely providing access to the presentations and that I could do whatever I liked with the material. Copyright issues were up to me.</a:t>
            </a:r>
          </a:p>
          <a:p>
            <a:pPr marL="621792" indent="-457200"/>
            <a:endParaRPr lang="en-US" dirty="0" smtClean="0"/>
          </a:p>
          <a:p>
            <a:pPr marL="621792" indent="-457200"/>
            <a:r>
              <a:rPr lang="en-US" dirty="0" smtClean="0"/>
              <a:t>I </a:t>
            </a:r>
            <a:r>
              <a:rPr lang="en-US" dirty="0" smtClean="0"/>
              <a:t>took the view that almost all of the presenters would be flattered.</a:t>
            </a:r>
          </a:p>
          <a:p>
            <a:pPr marL="621792" indent="-457200"/>
            <a:endParaRPr lang="en-US" dirty="0" smtClean="0"/>
          </a:p>
          <a:p>
            <a:pPr marL="621792" indent="-457200"/>
            <a:r>
              <a:rPr lang="en-US" dirty="0" smtClean="0"/>
              <a:t>I </a:t>
            </a:r>
            <a:r>
              <a:rPr lang="en-US" dirty="0" smtClean="0"/>
              <a:t>did not include Partner400 presentations since Jon and Susan make a living out of their presentations.</a:t>
            </a:r>
          </a:p>
          <a:p>
            <a:pPr marL="621792" indent="-457200"/>
            <a:endParaRPr lang="en-US" dirty="0" smtClean="0"/>
          </a:p>
          <a:p>
            <a:pPr marL="621792" indent="-457200"/>
            <a:r>
              <a:rPr lang="en-US" dirty="0" smtClean="0"/>
              <a:t>Go </a:t>
            </a:r>
            <a:r>
              <a:rPr lang="en-US" dirty="0" smtClean="0"/>
              <a:t>to </a:t>
            </a:r>
            <a:r>
              <a:rPr lang="en-US" dirty="0" smtClean="0">
                <a:hlinkClick r:id="rId2"/>
              </a:rPr>
              <a:t>www.texas400.com</a:t>
            </a:r>
            <a:endParaRPr lang="en-US" dirty="0" smtClean="0"/>
          </a:p>
          <a:p>
            <a:pPr marL="914400" lvl="1" indent="-457200"/>
            <a:r>
              <a:rPr lang="en-US" dirty="0" smtClean="0"/>
              <a:t>Click on last link on left side of home page labeled MMSA</a:t>
            </a:r>
          </a:p>
          <a:p>
            <a:pPr marL="914400" lvl="1" indent="-457200"/>
            <a:r>
              <a:rPr lang="en-US" dirty="0" smtClean="0"/>
              <a:t>Download about 78mb that includes 44 </a:t>
            </a:r>
            <a:r>
              <a:rPr lang="en-US" dirty="0" err="1" smtClean="0"/>
              <a:t>pdf’s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6852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6151</TotalTime>
  <Words>1866</Words>
  <Application>Microsoft Office PowerPoint</Application>
  <PresentationFormat>On-screen Show (4:3)</PresentationFormat>
  <Paragraphs>301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Module</vt:lpstr>
      <vt:lpstr>COMMON 2012 Recap Anaheim, Ca</vt:lpstr>
      <vt:lpstr>Accidental Advocate for Common</vt:lpstr>
      <vt:lpstr>Reinvigorating Experience</vt:lpstr>
      <vt:lpstr>Welcome Session</vt:lpstr>
      <vt:lpstr>What’s Hot, What’s Not </vt:lpstr>
      <vt:lpstr>Presenters You May Know  </vt:lpstr>
      <vt:lpstr>Other Peoples Objects</vt:lpstr>
      <vt:lpstr>Scott Klement Presentations</vt:lpstr>
      <vt:lpstr>Accessing IFS from RPG</vt:lpstr>
      <vt:lpstr>Consuming Web Services</vt:lpstr>
      <vt:lpstr>Excel Spreadsheets</vt:lpstr>
      <vt:lpstr>External Databases </vt:lpstr>
      <vt:lpstr>RPG Does TCP/IP </vt:lpstr>
      <vt:lpstr>IBM Toolbox for Java</vt:lpstr>
      <vt:lpstr>Open Source Writing Tools – Peter Helgren </vt:lpstr>
      <vt:lpstr>Ruby on Rails – Peter Helgren </vt:lpstr>
      <vt:lpstr>What’s New in System API’s – Bruce Vining</vt:lpstr>
      <vt:lpstr>What’s New in System API’s </vt:lpstr>
      <vt:lpstr>What’s New in System API’s </vt:lpstr>
      <vt:lpstr>What’s New in System API’s</vt:lpstr>
      <vt:lpstr>Application Recovery Tricks – Charles Guarino</vt:lpstr>
      <vt:lpstr>Application Recovery Tricks</vt:lpstr>
      <vt:lpstr>Overview of Wikis – Drew Dekreon</vt:lpstr>
      <vt:lpstr>Overview of Wikis</vt:lpstr>
      <vt:lpstr>Overview of Wikis </vt:lpstr>
      <vt:lpstr>Overview of Wikis</vt:lpstr>
      <vt:lpstr>Overview of Wikis</vt:lpstr>
      <vt:lpstr>Lots of “Modernize” Your System Stuff </vt:lpstr>
      <vt:lpstr>Who wants to start a movement ? </vt:lpstr>
      <vt:lpstr>Motivational Ideas</vt:lpstr>
      <vt:lpstr>Motivational Ideas</vt:lpstr>
      <vt:lpstr>Download 44 Common Presentations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2012 Recap</dc:title>
  <dc:creator>dmount</dc:creator>
  <cp:lastModifiedBy>dmount</cp:lastModifiedBy>
  <cp:revision>48</cp:revision>
  <dcterms:created xsi:type="dcterms:W3CDTF">2012-08-19T16:57:22Z</dcterms:created>
  <dcterms:modified xsi:type="dcterms:W3CDTF">2012-10-16T17:22:18Z</dcterms:modified>
</cp:coreProperties>
</file>